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6"/>
  </p:notesMasterIdLst>
  <p:sldIdLst>
    <p:sldId id="258" r:id="rId5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Tahoma" panose="020B0604030504040204" pitchFamily="34" charset="0"/>
      <p:regular r:id="rId11"/>
      <p:bold r:id="rId12"/>
    </p:embeddedFont>
  </p:embeddedFontLst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C2"/>
    <a:srgbClr val="9BC879"/>
    <a:srgbClr val="1FB099"/>
    <a:srgbClr val="EA5892"/>
    <a:srgbClr val="FED802"/>
    <a:srgbClr val="8BADDC"/>
    <a:srgbClr val="888B8D"/>
    <a:srgbClr val="EA5893"/>
    <a:srgbClr val="00AACD"/>
    <a:srgbClr val="CD5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6" autoAdjust="0"/>
    <p:restoredTop sz="94694"/>
  </p:normalViewPr>
  <p:slideViewPr>
    <p:cSldViewPr snapToGrid="0" snapToObjects="1" showGuides="1">
      <p:cViewPr varScale="1">
        <p:scale>
          <a:sx n="168" d="100"/>
          <a:sy n="168" d="100"/>
        </p:scale>
        <p:origin x="116" y="432"/>
      </p:cViewPr>
      <p:guideLst>
        <p:guide orient="horz" pos="2160"/>
        <p:guide pos="3840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9BC8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D9903-BCE9-614E-9499-C3D04D602376}" type="datetimeFigureOut">
              <a:rPr lang="fi-FI" smtClean="0"/>
              <a:t>2.10.2023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A83A8-81BA-D840-861D-978899CBE2A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34908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ACAF7B-3C8C-F349-85F4-65988E8464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1888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17713999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 userDrawn="1">
          <p15:clr>
            <a:srgbClr val="FBAE40"/>
          </p15:clr>
        </p15:guide>
        <p15:guide id="2" pos="3727" userDrawn="1">
          <p15:clr>
            <a:srgbClr val="FBAE40"/>
          </p15:clr>
        </p15:guide>
        <p15:guide id="3" pos="395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5995055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118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EE2A9-C873-3E47-96ED-FE2EE199E2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64941" cy="403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250877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4704251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2695891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677829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42635409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37612982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68296150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31258795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74D0AFD-06E3-AC43-804A-F57A77E8D34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C4D1921B-AA64-6940-9206-AC90B06350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1EC9D17-1E31-F748-873A-06A788A11B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326984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04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3445394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206263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C9748C-62D4-8E4D-BB17-A87417DFE0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2480" y="1983112"/>
            <a:ext cx="9087040" cy="289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8263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61B98-8EB9-D844-B4AF-71A351423A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1765482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5155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762809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7344619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664422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7919342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3363572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6190403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39749694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71657297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03415873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9155237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917774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9155499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52656649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043081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7240829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89289355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068465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0734722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0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03BD392-BF9F-2E42-B452-76D1C6110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D7F651C1-6E06-2A47-AB6E-04DFF7C78D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34352583-E696-CB43-81E2-1F1CEA7C145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F4E9F560-ECB7-5742-867E-76CC3E69462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05786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29520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214015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79828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19873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8511388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671837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 userDrawn="1">
          <p15:clr>
            <a:srgbClr val="FBAE40"/>
          </p15:clr>
        </p15:guide>
        <p15:guide id="3" pos="3727" userDrawn="1">
          <p15:clr>
            <a:srgbClr val="FBAE40"/>
          </p15:clr>
        </p15:guide>
        <p15:guide id="4" pos="3953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35161556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9D79B-485A-F94B-908F-5B30D43AC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54079" y="6358368"/>
            <a:ext cx="693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5B7031-78F2-E245-B1DC-ADC8E977F0A4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7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9" r:id="rId6"/>
    <p:sldLayoutId id="2147483680" r:id="rId7"/>
    <p:sldLayoutId id="2147483660" r:id="rId8"/>
    <p:sldLayoutId id="2147483661" r:id="rId9"/>
    <p:sldLayoutId id="2147483668" r:id="rId10"/>
    <p:sldLayoutId id="2147483649" r:id="rId11"/>
    <p:sldLayoutId id="2147483705" r:id="rId12"/>
    <p:sldLayoutId id="2147483671" r:id="rId13"/>
    <p:sldLayoutId id="2147483672" r:id="rId14"/>
    <p:sldLayoutId id="2147483675" r:id="rId15"/>
    <p:sldLayoutId id="2147483676" r:id="rId16"/>
    <p:sldLayoutId id="2147483678" r:id="rId17"/>
    <p:sldLayoutId id="2147483684" r:id="rId18"/>
    <p:sldLayoutId id="2147483681" r:id="rId19"/>
    <p:sldLayoutId id="2147483682" r:id="rId20"/>
    <p:sldLayoutId id="2147483674" r:id="rId21"/>
    <p:sldLayoutId id="2147483673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orient="horz" pos="368" userDrawn="1">
          <p15:clr>
            <a:srgbClr val="F26B43"/>
          </p15:clr>
        </p15:guide>
        <p15:guide id="3" pos="393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orient="horz" pos="618" userDrawn="1">
          <p15:clr>
            <a:srgbClr val="F26B43"/>
          </p15:clr>
        </p15:guide>
        <p15:guide id="8" orient="horz" pos="890" userDrawn="1">
          <p15:clr>
            <a:srgbClr val="F26B43"/>
          </p15:clr>
        </p15:guide>
        <p15:guide id="9" orient="horz" pos="347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0FB45B-A2F0-4EA4-A792-3C2A4DE99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936" y="1813560"/>
            <a:ext cx="1443234" cy="15786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DC7E1E-8584-4361-A4AE-F9C9DD287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3403" y="1364082"/>
            <a:ext cx="978281" cy="12715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FA782F7-2DD6-427F-8461-1614CDFD79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97" y="4838700"/>
            <a:ext cx="1014632" cy="11098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1A52CBD-630C-4878-80FF-66909699C5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875" y="1867394"/>
            <a:ext cx="1404759" cy="153654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930814-AF54-46A7-9A33-F1D63CFCC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1</a:t>
            </a:fld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32ED5F-815A-4ABD-AFC0-CEA808E742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9912" y="138952"/>
            <a:ext cx="11052175" cy="431800"/>
          </a:xfrm>
        </p:spPr>
        <p:txBody>
          <a:bodyPr/>
          <a:lstStyle/>
          <a:p>
            <a:r>
              <a:rPr lang="en-US" dirty="0"/>
              <a:t>Meeting types in Scrum</a:t>
            </a:r>
            <a:endParaRPr lang="fi-FI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CCEDFF-7A8D-4452-BEC7-500E73C05F0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6896" y="909479"/>
            <a:ext cx="3786630" cy="2519521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b="1" dirty="0"/>
              <a:t>SPM1</a:t>
            </a:r>
            <a:r>
              <a:rPr lang="en-US" dirty="0"/>
              <a:t>	- refine/update PBL</a:t>
            </a:r>
          </a:p>
          <a:p>
            <a:r>
              <a:rPr lang="en-US" dirty="0"/>
              <a:t>	- prioritize PBL items</a:t>
            </a:r>
          </a:p>
          <a:p>
            <a:r>
              <a:rPr lang="en-US" dirty="0"/>
              <a:t>“What?”	- estimate effort 10-50h/</a:t>
            </a:r>
            <a:r>
              <a:rPr lang="en-US" dirty="0" err="1"/>
              <a:t>PBLitem</a:t>
            </a:r>
            <a:endParaRPr lang="en-US" dirty="0"/>
          </a:p>
          <a:p>
            <a:r>
              <a:rPr lang="en-US" dirty="0"/>
              <a:t>	- select PBL items for this Sprint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</a:t>
            </a:r>
            <a:r>
              <a:rPr lang="en-US" sz="1100" dirty="0"/>
              <a:t>         - (work on / estimate top items only)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“How?”</a:t>
            </a:r>
          </a:p>
          <a:p>
            <a:endParaRPr lang="en-US" dirty="0"/>
          </a:p>
          <a:p>
            <a:endParaRPr lang="fi-FI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87EBCE6-B364-43C3-86DF-BD9AD1D87784}"/>
              </a:ext>
            </a:extLst>
          </p:cNvPr>
          <p:cNvSpPr txBox="1">
            <a:spLocks/>
          </p:cNvSpPr>
          <p:nvPr/>
        </p:nvSpPr>
        <p:spPr>
          <a:xfrm>
            <a:off x="8044426" y="909479"/>
            <a:ext cx="3820678" cy="251952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Sprint Review </a:t>
            </a:r>
            <a:r>
              <a:rPr lang="en-US" dirty="0"/>
              <a:t>PO, DT, SM, (+</a:t>
            </a:r>
            <a:r>
              <a:rPr lang="en-US" dirty="0" err="1"/>
              <a:t>cust</a:t>
            </a:r>
            <a:r>
              <a:rPr lang="en-US" dirty="0"/>
              <a:t>, </a:t>
            </a:r>
            <a:r>
              <a:rPr lang="en-US" dirty="0" err="1"/>
              <a:t>manag</a:t>
            </a:r>
            <a:r>
              <a:rPr lang="en-US" dirty="0"/>
              <a:t>)</a:t>
            </a:r>
          </a:p>
          <a:p>
            <a:r>
              <a:rPr lang="en-US" dirty="0"/>
              <a:t>	- Review the </a:t>
            </a:r>
            <a:r>
              <a:rPr lang="en-US" b="1" u="sng" dirty="0"/>
              <a:t>Product</a:t>
            </a:r>
            <a:r>
              <a:rPr lang="en-US" dirty="0"/>
              <a:t> (&amp; PBL 	  items).</a:t>
            </a:r>
          </a:p>
          <a:p>
            <a:r>
              <a:rPr lang="en-US" dirty="0"/>
              <a:t>	- PO might accept “Done” PBL 	  items</a:t>
            </a:r>
          </a:p>
          <a:p>
            <a:r>
              <a:rPr lang="en-US" dirty="0"/>
              <a:t>	- Incomplete work back to PBL, 	  sometimes split into done and 	  incomplete</a:t>
            </a:r>
          </a:p>
          <a:p>
            <a:r>
              <a:rPr lang="en-US" dirty="0"/>
              <a:t>	- (Feedback and new direction) </a:t>
            </a:r>
            <a:endParaRPr lang="fi-FI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34F0AD0-F818-41A8-B590-413C95EA11AD}"/>
              </a:ext>
            </a:extLst>
          </p:cNvPr>
          <p:cNvSpPr txBox="1">
            <a:spLocks/>
          </p:cNvSpPr>
          <p:nvPr/>
        </p:nvSpPr>
        <p:spPr>
          <a:xfrm>
            <a:off x="326894" y="3429000"/>
            <a:ext cx="3786630" cy="25195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SPM2</a:t>
            </a:r>
            <a:r>
              <a:rPr lang="en-US" dirty="0"/>
              <a:t>	- Divide (some? first?) PBL items 	  (selected for current Sprint) 	  into “SBL” tasks = plan the </a:t>
            </a:r>
            <a:r>
              <a:rPr lang="en-US" i="1" dirty="0"/>
              <a:t>work</a:t>
            </a:r>
          </a:p>
          <a:p>
            <a:r>
              <a:rPr lang="en-US" dirty="0"/>
              <a:t>	- estimate efforts 2-6h</a:t>
            </a:r>
          </a:p>
          <a:p>
            <a:r>
              <a:rPr lang="en-US" dirty="0"/>
              <a:t>	- prioritize / order (some tasks 	  might have dependencies)</a:t>
            </a:r>
          </a:p>
          <a:p>
            <a:r>
              <a:rPr lang="en-US" dirty="0"/>
              <a:t>	</a:t>
            </a:r>
            <a:br>
              <a:rPr lang="en-US" dirty="0"/>
            </a:br>
            <a:r>
              <a:rPr lang="en-US" dirty="0"/>
              <a:t>	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- (task lists are not going to be 	  final. Tasks are updated all the time 	  during the Sprint)</a:t>
            </a:r>
          </a:p>
          <a:p>
            <a:endParaRPr lang="en-US" dirty="0"/>
          </a:p>
          <a:p>
            <a:r>
              <a:rPr lang="en-US"/>
              <a:t>2000-2023 </a:t>
            </a:r>
            <a:r>
              <a:rPr lang="en-US" dirty="0"/>
              <a:t>Juhani Välimäki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fi-FI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05C07E0-B2E5-40C6-A51D-E4F34B72CE84}"/>
              </a:ext>
            </a:extLst>
          </p:cNvPr>
          <p:cNvSpPr txBox="1">
            <a:spLocks/>
          </p:cNvSpPr>
          <p:nvPr/>
        </p:nvSpPr>
        <p:spPr>
          <a:xfrm>
            <a:off x="4143505" y="909478"/>
            <a:ext cx="3870942" cy="25195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DSM/DS</a:t>
            </a:r>
            <a:r>
              <a:rPr lang="en-US" dirty="0"/>
              <a:t>	- What I did since last DSM?</a:t>
            </a:r>
          </a:p>
          <a:p>
            <a:r>
              <a:rPr lang="en-US" dirty="0"/>
              <a:t>	- What I’ll do today? Pick task(s)</a:t>
            </a:r>
          </a:p>
          <a:p>
            <a:r>
              <a:rPr lang="en-US" dirty="0"/>
              <a:t>	- Obstacles/Impediments?</a:t>
            </a:r>
          </a:p>
          <a:p>
            <a:r>
              <a:rPr lang="en-US" sz="1100" dirty="0"/>
              <a:t>	- Sometimes called “standup meeting” 		  because as short as possible. Max 2min 		  / person. Total 5-</a:t>
            </a:r>
            <a:r>
              <a:rPr lang="en-US" sz="1100" b="1" dirty="0"/>
              <a:t>15</a:t>
            </a:r>
            <a:r>
              <a:rPr lang="en-US" sz="1100" dirty="0"/>
              <a:t>mins </a:t>
            </a:r>
          </a:p>
          <a:p>
            <a:r>
              <a:rPr lang="en-US" sz="1100" dirty="0"/>
              <a:t>	  </a:t>
            </a:r>
            <a:r>
              <a:rPr lang="en-US" sz="1800" b="1" dirty="0"/>
              <a:t>  </a:t>
            </a:r>
            <a:r>
              <a:rPr lang="en-US" sz="1100" dirty="0"/>
              <a:t>        - Burn-down chart shows 		               remaining 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fi-FI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53F7101-54C3-424B-B7BC-589831B551EC}"/>
              </a:ext>
            </a:extLst>
          </p:cNvPr>
          <p:cNvSpPr txBox="1">
            <a:spLocks/>
          </p:cNvSpPr>
          <p:nvPr/>
        </p:nvSpPr>
        <p:spPr>
          <a:xfrm>
            <a:off x="4143505" y="3428999"/>
            <a:ext cx="3870942" cy="25195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(Work)	- (Workdays e.g. 8h long)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	- (Minus lunch =&gt; 7.5h, minus 	  	   coffee breaks =&gt;7h)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	- (Minus company trainings, 	  	   company status meetings, 	  	   communication, ICT problems, 	  	   administration =&gt;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~6h a day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	- Use 6h in capacity calculations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	</a:t>
            </a:r>
            <a:r>
              <a:rPr lang="en-US" dirty="0"/>
              <a:t>- DT.  PO must be “reachable"</a:t>
            </a:r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fi-FI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52AB537-566A-48F4-B0FC-5B573E263D2E}"/>
              </a:ext>
            </a:extLst>
          </p:cNvPr>
          <p:cNvSpPr txBox="1">
            <a:spLocks/>
          </p:cNvSpPr>
          <p:nvPr/>
        </p:nvSpPr>
        <p:spPr>
          <a:xfrm>
            <a:off x="8044426" y="3429001"/>
            <a:ext cx="3820672" cy="251952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Sprint Retrospective</a:t>
            </a:r>
          </a:p>
          <a:p>
            <a:r>
              <a:rPr lang="en-US" dirty="0"/>
              <a:t>	- </a:t>
            </a:r>
            <a:r>
              <a:rPr lang="en-US" b="1" u="sng" dirty="0"/>
              <a:t>Process</a:t>
            </a:r>
            <a:r>
              <a:rPr lang="en-US" dirty="0"/>
              <a:t>(es), co-op, values, 	  communication, methods, 	  efficiency, learning, tools, 	  templates, …</a:t>
            </a:r>
          </a:p>
          <a:p>
            <a:r>
              <a:rPr lang="en-US" dirty="0"/>
              <a:t>	- Improvements for the process 	  for next Sprint</a:t>
            </a:r>
            <a:endParaRPr lang="fi-FI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04FDFF9-D0E2-4863-8587-1F6431AEDB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5422" y="4838700"/>
            <a:ext cx="959930" cy="108278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C0C4A1C-A5A6-4FAF-8399-406FF15A986D}"/>
              </a:ext>
            </a:extLst>
          </p:cNvPr>
          <p:cNvSpPr txBox="1"/>
          <p:nvPr/>
        </p:nvSpPr>
        <p:spPr>
          <a:xfrm rot="2508913">
            <a:off x="4355615" y="2890219"/>
            <a:ext cx="575799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" dirty="0"/>
              <a:t>late, but catching</a:t>
            </a:r>
            <a:endParaRPr lang="fi-FI" sz="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0A68B0-41FF-44A3-8353-C401BBB8A528}"/>
              </a:ext>
            </a:extLst>
          </p:cNvPr>
          <p:cNvSpPr txBox="1"/>
          <p:nvPr/>
        </p:nvSpPr>
        <p:spPr>
          <a:xfrm rot="2327791">
            <a:off x="4320527" y="3071088"/>
            <a:ext cx="386644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" dirty="0"/>
              <a:t>“optimal”</a:t>
            </a:r>
            <a:endParaRPr lang="fi-FI" sz="400" dirty="0"/>
          </a:p>
        </p:txBody>
      </p:sp>
    </p:spTree>
    <p:extLst>
      <p:ext uri="{BB962C8B-B14F-4D97-AF65-F5344CB8AC3E}">
        <p14:creationId xmlns:p14="http://schemas.microsoft.com/office/powerpoint/2010/main" val="111383922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HaagaHelia">
      <a:dk1>
        <a:srgbClr val="000000"/>
      </a:dk1>
      <a:lt1>
        <a:srgbClr val="FFFFFF"/>
      </a:lt1>
      <a:dk2>
        <a:srgbClr val="0079C1"/>
      </a:dk2>
      <a:lt2>
        <a:srgbClr val="FFFFFF"/>
      </a:lt2>
      <a:accent1>
        <a:srgbClr val="00A9CC"/>
      </a:accent1>
      <a:accent2>
        <a:srgbClr val="1FAF99"/>
      </a:accent2>
      <a:accent3>
        <a:srgbClr val="8AADDB"/>
      </a:accent3>
      <a:accent4>
        <a:srgbClr val="9AC879"/>
      </a:accent4>
      <a:accent5>
        <a:srgbClr val="EA5892"/>
      </a:accent5>
      <a:accent6>
        <a:srgbClr val="FED702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aga-Helian Powerpoint-esityspohja 2019.pptx [Read-Only]" id="{C5507E11-A095-4CD3-A621-856F9D27A94F}" vid="{C66359F7-AF97-4B2D-96EF-5F5A29019C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C55B41993A414DABB8DD07ACBA0814" ma:contentTypeVersion="1" ma:contentTypeDescription="Create a new document." ma:contentTypeScope="" ma:versionID="3ea0c22b5866975a7b271665de4056c5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f2aa9ed40e72a78c3822fc753b43e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5E796119-C1AC-4C3E-8B10-0A4C814170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6132B7D-BA1F-44EE-B101-B22C087F7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2517F8F-6655-4B18-A7FE-A22E792F9C54}">
  <ds:schemaRefs>
    <ds:schemaRef ds:uri="http://purl.org/dc/elements/1.1/"/>
    <ds:schemaRef ds:uri="http://purl.org/dc/terms/"/>
    <ds:schemaRef ds:uri="http://schemas.microsoft.com/office/infopath/2007/PartnerControls"/>
    <ds:schemaRef ds:uri="http://purl.org/dc/dcmitype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sharepoint/v3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208</TotalTime>
  <Words>393</Words>
  <Application>Microsoft Office PowerPoint</Application>
  <PresentationFormat>Widescreen</PresentationFormat>
  <Paragraphs>45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Tahoma</vt:lpstr>
      <vt:lpstr>Wingdings</vt:lpstr>
      <vt:lpstr>Arial</vt:lpstr>
      <vt:lpstr>Calibri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Välimäki Juhani</dc:creator>
  <cp:keywords/>
  <dc:description/>
  <cp:lastModifiedBy>Välimäki Juhani</cp:lastModifiedBy>
  <cp:revision>32</cp:revision>
  <cp:lastPrinted>2019-08-14T08:58:58Z</cp:lastPrinted>
  <dcterms:created xsi:type="dcterms:W3CDTF">2020-01-21T05:39:10Z</dcterms:created>
  <dcterms:modified xsi:type="dcterms:W3CDTF">2023-10-02T07:46:36Z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0x01010024C55B41993A414DABB8DD07ACBA0814</vt:lpwstr>
  </property>
</Properties>
</file>

<file path=docProps/thumbnail.jpeg>
</file>